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77" r:id="rId2"/>
    <p:sldId id="526" r:id="rId3"/>
    <p:sldId id="516" r:id="rId4"/>
    <p:sldId id="518" r:id="rId5"/>
    <p:sldId id="522" r:id="rId6"/>
    <p:sldId id="519" r:id="rId7"/>
    <p:sldId id="534" r:id="rId8"/>
    <p:sldId id="535" r:id="rId9"/>
    <p:sldId id="532" r:id="rId10"/>
    <p:sldId id="533" r:id="rId11"/>
    <p:sldId id="538" r:id="rId12"/>
    <p:sldId id="539" r:id="rId13"/>
    <p:sldId id="521" r:id="rId14"/>
    <p:sldId id="540" r:id="rId15"/>
    <p:sldId id="536" r:id="rId16"/>
    <p:sldId id="517" r:id="rId17"/>
  </p:sldIdLst>
  <p:sldSz cx="12192000" cy="6858000"/>
  <p:notesSz cx="7104063" cy="102346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os Castilla Ruiz" initials="CCR" lastIdx="8" clrIdx="0">
    <p:extLst>
      <p:ext uri="{19B8F6BF-5375-455C-9EA6-DF929625EA0E}">
        <p15:presenceInfo xmlns:p15="http://schemas.microsoft.com/office/powerpoint/2012/main" userId="d93c6c8f1bafb315" providerId="Windows Live"/>
      </p:ext>
    </p:extLst>
  </p:cmAuthor>
  <p:cmAuthor id="2" name="Castilla Ruiz, Carlos" initials="CRC" lastIdx="1" clrIdx="1">
    <p:extLst>
      <p:ext uri="{19B8F6BF-5375-455C-9EA6-DF929625EA0E}">
        <p15:presenceInfo xmlns:p15="http://schemas.microsoft.com/office/powerpoint/2012/main" userId="Castilla Ruiz, Carlo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62B34"/>
    <a:srgbClr val="E2F1F4"/>
    <a:srgbClr val="280F85"/>
    <a:srgbClr val="017046"/>
    <a:srgbClr val="AADAFF"/>
    <a:srgbClr val="932A33"/>
    <a:srgbClr val="B22222"/>
    <a:srgbClr val="4682B4"/>
    <a:srgbClr val="228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DEB861-3FD7-4CD7-BE02-9C2359BF320B}" v="323" dt="2021-10-13T10:46:15.342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38" autoAdjust="0"/>
    <p:restoredTop sz="83373" autoAdjust="0"/>
  </p:normalViewPr>
  <p:slideViewPr>
    <p:cSldViewPr snapToGrid="0">
      <p:cViewPr varScale="1">
        <p:scale>
          <a:sx n="60" d="100"/>
          <a:sy n="60" d="100"/>
        </p:scale>
        <p:origin x="806" y="45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 carazo" userId="9c0052cb1b5ab28e" providerId="LiveId" clId="{1D747821-B85E-47F0-8277-F0E95AA82EBF}"/>
    <pc:docChg chg="delSld">
      <pc:chgData name="Fer carazo" userId="9c0052cb1b5ab28e" providerId="LiveId" clId="{1D747821-B85E-47F0-8277-F0E95AA82EBF}" dt="2021-10-13T11:53:11.230" v="1" actId="47"/>
      <pc:docMkLst>
        <pc:docMk/>
      </pc:docMkLst>
      <pc:sldChg chg="del">
        <pc:chgData name="Fer carazo" userId="9c0052cb1b5ab28e" providerId="LiveId" clId="{1D747821-B85E-47F0-8277-F0E95AA82EBF}" dt="2021-10-13T11:53:11.230" v="1" actId="47"/>
        <pc:sldMkLst>
          <pc:docMk/>
          <pc:sldMk cId="4097526950" sldId="520"/>
        </pc:sldMkLst>
      </pc:sldChg>
      <pc:sldChg chg="del">
        <pc:chgData name="Fer carazo" userId="9c0052cb1b5ab28e" providerId="LiveId" clId="{1D747821-B85E-47F0-8277-F0E95AA82EBF}" dt="2021-10-13T11:53:11.230" v="1" actId="47"/>
        <pc:sldMkLst>
          <pc:docMk/>
          <pc:sldMk cId="4054080854" sldId="528"/>
        </pc:sldMkLst>
      </pc:sldChg>
      <pc:sldChg chg="del">
        <pc:chgData name="Fer carazo" userId="9c0052cb1b5ab28e" providerId="LiveId" clId="{1D747821-B85E-47F0-8277-F0E95AA82EBF}" dt="2021-10-13T11:53:11.230" v="1" actId="47"/>
        <pc:sldMkLst>
          <pc:docMk/>
          <pc:sldMk cId="3701094009" sldId="529"/>
        </pc:sldMkLst>
      </pc:sldChg>
      <pc:sldChg chg="del">
        <pc:chgData name="Fer carazo" userId="9c0052cb1b5ab28e" providerId="LiveId" clId="{1D747821-B85E-47F0-8277-F0E95AA82EBF}" dt="2021-10-13T11:53:11.230" v="1" actId="47"/>
        <pc:sldMkLst>
          <pc:docMk/>
          <pc:sldMk cId="1262899986" sldId="531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284513553" sldId="541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4093499761" sldId="542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3769409289" sldId="543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1175681006" sldId="544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1645041691" sldId="545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969811847" sldId="550"/>
        </pc:sldMkLst>
      </pc:sldChg>
      <pc:sldChg chg="del">
        <pc:chgData name="Fer carazo" userId="9c0052cb1b5ab28e" providerId="LiveId" clId="{1D747821-B85E-47F0-8277-F0E95AA82EBF}" dt="2021-10-13T11:52:58.555" v="0" actId="47"/>
        <pc:sldMkLst>
          <pc:docMk/>
          <pc:sldMk cId="3774578715" sldId="551"/>
        </pc:sldMkLst>
      </pc:sldChg>
      <pc:sldChg chg="del">
        <pc:chgData name="Fer carazo" userId="9c0052cb1b5ab28e" providerId="LiveId" clId="{1D747821-B85E-47F0-8277-F0E95AA82EBF}" dt="2021-10-13T11:53:11.230" v="1" actId="47"/>
        <pc:sldMkLst>
          <pc:docMk/>
          <pc:sldMk cId="2409063107" sldId="552"/>
        </pc:sldMkLst>
      </pc:sldChg>
      <pc:sldChg chg="del">
        <pc:chgData name="Fer carazo" userId="9c0052cb1b5ab28e" providerId="LiveId" clId="{1D747821-B85E-47F0-8277-F0E95AA82EBF}" dt="2021-10-13T11:53:11.230" v="1" actId="47"/>
        <pc:sldMkLst>
          <pc:docMk/>
          <pc:sldMk cId="2025487891" sldId="55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5088" tIns="47544" rIns="95088" bIns="47544" rtlCol="0"/>
          <a:lstStyle>
            <a:lvl1pPr algn="l">
              <a:defRPr sz="1200"/>
            </a:lvl1pPr>
          </a:lstStyle>
          <a:p>
            <a:pPr rtl="0"/>
            <a:r>
              <a:rPr lang="es-ES"/>
              <a:t>Outline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4023993" y="0"/>
            <a:ext cx="3078427" cy="513508"/>
          </a:xfrm>
          <a:prstGeom prst="rect">
            <a:avLst/>
          </a:prstGeom>
        </p:spPr>
        <p:txBody>
          <a:bodyPr vert="horz" lIns="95088" tIns="47544" rIns="95088" bIns="47544" rtlCol="0"/>
          <a:lstStyle>
            <a:lvl1pPr algn="r">
              <a:defRPr sz="1200"/>
            </a:lvl1pPr>
          </a:lstStyle>
          <a:p>
            <a:pPr rtl="0"/>
            <a:fld id="{F61BA9C7-D4A0-4239-916F-87878B386CAE}" type="datetime1">
              <a:rPr lang="es-ES" smtClean="0"/>
              <a:t>13/10/2021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8427" cy="513507"/>
          </a:xfrm>
          <a:prstGeom prst="rect">
            <a:avLst/>
          </a:prstGeom>
        </p:spPr>
        <p:txBody>
          <a:bodyPr vert="horz" lIns="95088" tIns="47544" rIns="95088" bIns="47544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4023993" y="9721106"/>
            <a:ext cx="3078427" cy="513507"/>
          </a:xfrm>
          <a:prstGeom prst="rect">
            <a:avLst/>
          </a:prstGeom>
        </p:spPr>
        <p:txBody>
          <a:bodyPr vert="horz" lIns="95088" tIns="47544" rIns="95088" bIns="47544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5088" tIns="47544" rIns="95088" bIns="47544" rtlCol="0"/>
          <a:lstStyle>
            <a:lvl1pPr algn="l">
              <a:defRPr sz="1200"/>
            </a:lvl1pPr>
          </a:lstStyle>
          <a:p>
            <a:pPr rtl="0"/>
            <a:r>
              <a:rPr lang="es-ES" noProof="0"/>
              <a:t>Outline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3508"/>
          </a:xfrm>
          <a:prstGeom prst="rect">
            <a:avLst/>
          </a:prstGeom>
        </p:spPr>
        <p:txBody>
          <a:bodyPr vert="horz" lIns="95088" tIns="47544" rIns="95088" bIns="47544" rtlCol="0"/>
          <a:lstStyle>
            <a:lvl1pPr algn="r">
              <a:defRPr sz="1200"/>
            </a:lvl1pPr>
          </a:lstStyle>
          <a:p>
            <a:pPr rtl="0"/>
            <a:fld id="{20D5A0EE-9559-4678-968D-CA3F66D582DC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7938"/>
            <a:ext cx="6145213" cy="3455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88" tIns="47544" rIns="95088" bIns="47544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3454181"/>
          </a:xfrm>
          <a:prstGeom prst="rect">
            <a:avLst/>
          </a:prstGeom>
        </p:spPr>
        <p:txBody>
          <a:bodyPr vert="horz" lIns="95088" tIns="47544" rIns="95088" bIns="47544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8427" cy="513507"/>
          </a:xfrm>
          <a:prstGeom prst="rect">
            <a:avLst/>
          </a:prstGeom>
        </p:spPr>
        <p:txBody>
          <a:bodyPr vert="horz" lIns="95088" tIns="47544" rIns="95088" bIns="47544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023993" y="9721106"/>
            <a:ext cx="3078427" cy="513507"/>
          </a:xfrm>
          <a:prstGeom prst="rect">
            <a:avLst/>
          </a:prstGeom>
        </p:spPr>
        <p:txBody>
          <a:bodyPr vert="horz" lIns="95088" tIns="47544" rIns="95088" bIns="47544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1941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91006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02532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C8DBC4-2553-48AF-91BC-5BEFD0F13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CEFE68-9FB6-4997-B797-E017264B6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30A12D9-74EB-44A7-9737-BAB3E4B1B972}"/>
              </a:ext>
            </a:extLst>
          </p:cNvPr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05940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EB996-F663-4423-A13F-784E78562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174AF9-2E36-4EBD-9D68-E5C3C7C40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46BA0F-9211-4243-919B-0C014DAB3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5E9EB3F-2172-41D7-BFA1-FF778D1A17AD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DF9FDB-028D-450A-8F5E-491B952F8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FCCA16-EDF8-446D-8272-453A4825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6359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4D86C61-5C72-495E-8299-1188180A7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155980D-DF33-47E9-BD0B-841DD41ED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79959A-E4DD-4E54-9250-0F016C75A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0CB01C8-6545-4087-A4E8-C1FC9260B707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91605E-4AD2-45CF-9CEC-F5EC3249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24DA72-9433-4D72-8C92-69FAC34F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6110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49F1ED-C6FC-4114-B7E9-8F6E81096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83A663-8B0B-419E-B03D-AD0C0291F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DDDE0A-187D-42A8-BC9A-E92ACB5A7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6BFF76B-50F3-4AD6-BA42-0F9EDD7137C9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19D74F-C087-48C5-81BB-2837E9F1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F9A36F-D3E6-41B8-81AA-BBC2DC4ED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75978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FB94A-9BB5-452B-9451-398ECF901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81D74D5-7F96-4F78-BE70-120BD1ACF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DB0606-FF84-4D27-AAB5-5A6B44A9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5C160-D4F5-4E89-BC6C-054393EFEC8F}" type="datetime1">
              <a:rPr lang="es-ES" smtClean="0"/>
              <a:t>13/10/2021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5EBE81-5CC0-4DA0-8C47-E8FDA696C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10F4DF-344D-434D-BE62-85744FBB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3A9EF-318F-4640-AE09-00DA1EA5A890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3AA195C-B667-48D0-B9C4-23EB409F358F}"/>
              </a:ext>
            </a:extLst>
          </p:cNvPr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4AE5A27-8F6E-4986-9422-5C9C0D457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2AD4D5-730C-44A5-BD1A-A3D428E8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708785-6319-48CD-8BE6-00ACE34B1D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533F08-D2B6-4CE1-A81B-8758F0036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F43C28-7BDB-4969-AF5C-71293BF8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C04C6B-5EC2-4813-A37C-436F12459AB1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7AB2E0-2D77-4A54-95DF-4536C0D4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7567ED-DED4-4747-AC12-A3066A90E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995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2DAF0-BBEB-48FA-85E8-3888F82CD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496137-D287-481D-B2D8-331129A7A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15EE9F-BACF-4E66-898F-692703DB2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062E963-4073-467B-81DC-6638588C3A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5F46440-DD61-4BA4-8805-2690E31026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C13D6B7-4ACD-4239-B406-9B2F5A644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270354-52E8-4E7F-9CC1-1D56B8D54B70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A2088F7-2A6A-48F6-8E51-1CFF897A9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28B232D-5723-4653-9BEA-CC9943A36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3522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DFB640-E838-4A01-83F8-1AD7B722F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18B9FE-132A-4F4F-B27B-0793082A9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B7698A-D205-4D4F-86C0-6BEC2B7B0AF7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F974A13-A2A0-4A5F-8E49-ED8A6449F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A486129-9380-4572-A235-DEB9D7CB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3552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285916C-E584-4234-873F-306C7587B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0B518C5-07E1-4EFB-9AB7-1DB632AAA366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145CBAF-72E6-4F74-A74A-0CB585F5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809E27B-005B-4EE6-B34E-DF46BA940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1537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97C3DE-0A3D-4655-8249-42920241E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C4AA34-D838-4459-AAE5-B3420D9B6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BD1D00-954E-4CED-92E3-C3E422100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9861BF-3954-4BBA-B032-39E5470AB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1BE7A8D-DCB6-4B2A-8B48-F2D7175A3371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7FD0FB-C502-42C7-B20A-77F6F39D2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A7166F-0DC8-43B7-91A3-8F6B4E79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t>‹Nº›</a:t>
            </a:fld>
            <a:endParaRPr lang="es-ES" noProof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95047AC-4C36-42B1-814C-E74A4ADAB1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2A055E9-6109-486B-8270-2731886BDE83}"/>
              </a:ext>
            </a:extLst>
          </p:cNvPr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5491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9CDEC-B3E5-4E34-8178-9BFBF7E6D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C7B26AA-B16F-4C74-92F1-C113484D2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1D432B-352E-4EA2-B586-37CB611E9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9BD248-D589-458B-A982-F00D2ED13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9A83D-D7E6-41CF-BB7C-386D12DB62CC}" type="datetime1">
              <a:rPr lang="es-ES" noProof="0" smtClean="0"/>
              <a:t>13/10/2021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C3A190-8F83-44FE-8FBE-AF0FCEBE7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0A3EFD-3447-4A23-AB0D-FEBE53C0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946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1064C93-DD54-46DF-8C10-AB7B3E820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AFC686A-5032-4FE6-B81D-8AA69C270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ED114-C924-4537-9D68-ECD00B185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9CECD0F-86D3-45E8-B226-EFF150C7CCAC}" type="datetime1">
              <a:rPr lang="es-ES" noProof="0" smtClean="0"/>
              <a:t>13/10/2021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00470D-8C9E-444A-A573-53E598629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MINT 2021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197C2C-90C4-49ED-8981-615DFC9340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EEE52246-2C22-4D10-A2E3-0D2028BEA8DB}"/>
              </a:ext>
            </a:extLst>
          </p:cNvPr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78B01C99-B991-4F5B-94E0-C99860963E6F}"/>
              </a:ext>
            </a:extLst>
          </p:cNvPr>
          <p:cNvSpPr txBox="1">
            <a:spLocks/>
          </p:cNvSpPr>
          <p:nvPr userDrawn="1"/>
        </p:nvSpPr>
        <p:spPr>
          <a:xfrm>
            <a:off x="175593" y="6400110"/>
            <a:ext cx="72822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pt-BR" sz="1800" u="sng" dirty="0"/>
          </a:p>
        </p:txBody>
      </p:sp>
    </p:spTree>
    <p:extLst>
      <p:ext uri="{BB962C8B-B14F-4D97-AF65-F5344CB8AC3E}">
        <p14:creationId xmlns:p14="http://schemas.microsoft.com/office/powerpoint/2010/main" val="3282787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cikit-learn.org/stable/modules/classes.htm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24772" y="1634136"/>
            <a:ext cx="11342451" cy="1950506"/>
          </a:xfrm>
        </p:spPr>
        <p:txBody>
          <a:bodyPr rtlCol="0">
            <a:noAutofit/>
          </a:bodyPr>
          <a:lstStyle/>
          <a:p>
            <a:r>
              <a:rPr lang="en-US" b="1" dirty="0"/>
              <a:t>End-to-end ML Project</a:t>
            </a:r>
            <a:br>
              <a:rPr lang="en-US" b="1" dirty="0"/>
            </a:br>
            <a:r>
              <a:rPr lang="en-US" b="1" dirty="0"/>
              <a:t>House price prediction</a:t>
            </a:r>
            <a:endParaRPr lang="es-ES" sz="4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57756" y="4463716"/>
            <a:ext cx="5876488" cy="1346986"/>
          </a:xfrm>
        </p:spPr>
        <p:txBody>
          <a:bodyPr rtlCol="0">
            <a:normAutofit/>
          </a:bodyPr>
          <a:lstStyle/>
          <a:p>
            <a:r>
              <a:rPr lang="es-ES" b="1" dirty="0">
                <a:solidFill>
                  <a:srgbClr val="C00000"/>
                </a:solidFill>
              </a:rPr>
              <a:t>Fernando Carazo, PhD</a:t>
            </a:r>
          </a:p>
          <a:p>
            <a:endParaRPr lang="es-ES" b="1" dirty="0">
              <a:solidFill>
                <a:srgbClr val="C00000"/>
              </a:solidFill>
            </a:endParaRPr>
          </a:p>
          <a:p>
            <a:r>
              <a:rPr lang="es-ES" b="1" dirty="0">
                <a:solidFill>
                  <a:srgbClr val="C00000"/>
                </a:solidFill>
              </a:rPr>
              <a:t>Master de Innovación Tecnológica - 2021</a:t>
            </a:r>
          </a:p>
          <a:p>
            <a:endParaRPr lang="pt-BR" dirty="0"/>
          </a:p>
          <a:p>
            <a:endParaRPr lang="en-US" b="1" i="1" dirty="0" err="1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of missing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172" y="1825625"/>
            <a:ext cx="3459086" cy="4351338"/>
          </a:xfrm>
        </p:spPr>
        <p:txBody>
          <a:bodyPr/>
          <a:lstStyle/>
          <a:p>
            <a:r>
              <a:rPr lang="en-US" dirty="0"/>
              <a:t>Do nothing</a:t>
            </a:r>
          </a:p>
          <a:p>
            <a:r>
              <a:rPr lang="en-US" dirty="0"/>
              <a:t>Impute mean, median or mode</a:t>
            </a:r>
          </a:p>
          <a:p>
            <a:r>
              <a:rPr lang="en-US" dirty="0"/>
              <a:t>Find similar entrances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10</a:t>
            </a:fld>
            <a:endParaRPr lang="es-ES" noProof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356" y="1135983"/>
            <a:ext cx="8091676" cy="2152832"/>
          </a:xfrm>
          <a:prstGeom prst="rect">
            <a:avLst/>
          </a:prstGeom>
        </p:spPr>
      </p:pic>
      <p:pic>
        <p:nvPicPr>
          <p:cNvPr id="7169" name="Picture 1" descr="Actual values &#10;Gr_Li v_Area &#10;KNN Imputation &#10;Gr Liv Area &#10;Mean Imputation &#10;GEL &#10;Bagged Trees Imputation &#10;Gr Liv Area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85" y="3203358"/>
            <a:ext cx="5423807" cy="365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10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transformations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11</a:t>
            </a:fld>
            <a:endParaRPr lang="es-ES" noProof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6401"/>
          <a:stretch/>
        </p:blipFill>
        <p:spPr>
          <a:xfrm>
            <a:off x="9461892" y="2780948"/>
            <a:ext cx="2467319" cy="31383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89" y="1534201"/>
            <a:ext cx="9387734" cy="438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20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transformations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12</a:t>
            </a:fld>
            <a:endParaRPr lang="es-ES" noProof="0"/>
          </a:p>
        </p:txBody>
      </p:sp>
      <p:pic>
        <p:nvPicPr>
          <p:cNvPr id="6146" name="Picture 2" descr="RAW DATA &#10;GenomeHits &#10;l_oo- &#10;D_75- &#10;D_50- &#10;D.25- &#10;o_oo- &#10;oe+0J 1 e.05 2e+05 3+05 5+0 &#10;TranscriptomeHits &#10;TRANSFORMED DATA &#10;GenomeHits &#10;TranscriptomeHits &#10;15- &#10;• &#10;• &#10;• &#10;Transformation method &#10;Box-Cox transformation* &#10;À = -0.4 &#10;ln (Yi) &#10;Box-Cox transformation &#10;À = -0.5 &#10;Box-Cox transformation &#10;Box-Cox transformation &#10;No transformation &#10;if A—O, &#10;è D.03- &#10;D_02- &#10;o D_OI- &#10;D.OO- &#10;o &#10;D.03- &#10;D.02- &#10;O DOI- &#10;D.oo-, &#10;D.04- &#10;— D.03- &#10;c D.02- &#10;D.OI- &#10;D_OO- &#10;o &#10;èD.04- &#10;D_02- &#10;D.OO- &#10;ICCO &#10;2000 2000 &#10;PolyNuc &#10;200 &#10;Dust &#10;1000 2000 3000 &#10;4000 &#10;600 &#10;4000 &#10;500C &#10;75- &#10;0 25- &#10;096 &#10;20- &#10;o.co &#10;0_02- &#10;o.oo- &#10;0.5 &#10;097 &#10;0.25 &#10;1.0 &#10;PolyNuc &#10;098 &#10;Dust &#10;050 &#10;1.5 &#10;099 &#10;075 &#10;25 &#10;GcPercentage &#10;75 &#10;GcPercentage &#10;50 &#10;2.0 &#10;IOC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48" y="1631950"/>
            <a:ext cx="6912703" cy="454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6461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(simple) model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Validation</a:t>
            </a:r>
          </a:p>
          <a:p>
            <a:r>
              <a:rPr lang="en-US" dirty="0"/>
              <a:t>Prediction</a:t>
            </a:r>
          </a:p>
          <a:p>
            <a:r>
              <a:rPr lang="en-US" dirty="0"/>
              <a:t>Test error</a:t>
            </a:r>
          </a:p>
          <a:p>
            <a:r>
              <a:rPr lang="en-US" dirty="0" err="1"/>
              <a:t>Hyperparameters</a:t>
            </a:r>
            <a:r>
              <a:rPr lang="en-US" dirty="0"/>
              <a:t> (tuning)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4646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. [..]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14</a:t>
            </a:fld>
            <a:endParaRPr lang="es-ES" noProof="0"/>
          </a:p>
        </p:txBody>
      </p:sp>
      <p:pic>
        <p:nvPicPr>
          <p:cNvPr id="8194" name="Picture 2" descr="ceo+%- &#10;- Se(ecKcn I Il \ ccoss-v,cl - &#10;Locas Class +ec &#10;ecuxdeæn &#10;ov.eV6cs &#10;en sen bi &#10;Incccc_ &#10;{ecJv«- selebf\ &#10;QSSIn &#10;com pse ColomnTßcns - se(eclT I &#10;name 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92" r="24518"/>
          <a:stretch/>
        </p:blipFill>
        <p:spPr bwMode="auto">
          <a:xfrm>
            <a:off x="5310463" y="0"/>
            <a:ext cx="68162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t="-3961" r="48341"/>
          <a:stretch/>
        </p:blipFill>
        <p:spPr>
          <a:xfrm>
            <a:off x="0" y="2019981"/>
            <a:ext cx="5279571" cy="6532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73259"/>
            <a:ext cx="2943636" cy="60968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3376" y="3566270"/>
            <a:ext cx="46442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https://scikit-learn.org/stable/modules/classes.html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156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24772" y="1634136"/>
            <a:ext cx="11342451" cy="1950506"/>
          </a:xfrm>
        </p:spPr>
        <p:txBody>
          <a:bodyPr rtlCol="0">
            <a:noAutofit/>
          </a:bodyPr>
          <a:lstStyle/>
          <a:p>
            <a:r>
              <a:rPr lang="en-US" b="1" dirty="0"/>
              <a:t>End-to-end ML Project</a:t>
            </a:r>
            <a:br>
              <a:rPr lang="en-US" b="1" dirty="0"/>
            </a:br>
            <a:r>
              <a:rPr lang="en-US" b="1" dirty="0"/>
              <a:t>House price prediction</a:t>
            </a:r>
            <a:endParaRPr lang="es-ES" sz="4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57756" y="4463716"/>
            <a:ext cx="5876488" cy="1346986"/>
          </a:xfrm>
        </p:spPr>
        <p:txBody>
          <a:bodyPr rtlCol="0">
            <a:normAutofit/>
          </a:bodyPr>
          <a:lstStyle/>
          <a:p>
            <a:r>
              <a:rPr lang="es-ES" b="1" dirty="0">
                <a:solidFill>
                  <a:srgbClr val="C00000"/>
                </a:solidFill>
              </a:rPr>
              <a:t>Fernando Carazo, PhD</a:t>
            </a:r>
          </a:p>
          <a:p>
            <a:endParaRPr lang="es-ES" b="1" dirty="0">
              <a:solidFill>
                <a:srgbClr val="C00000"/>
              </a:solidFill>
            </a:endParaRPr>
          </a:p>
          <a:p>
            <a:r>
              <a:rPr lang="es-ES" b="1" dirty="0">
                <a:solidFill>
                  <a:srgbClr val="C00000"/>
                </a:solidFill>
              </a:rPr>
              <a:t>Master de Innovación Tecnológica - 2021</a:t>
            </a:r>
          </a:p>
          <a:p>
            <a:endParaRPr lang="pt-BR" dirty="0"/>
          </a:p>
          <a:p>
            <a:endParaRPr lang="en-US" b="1" i="1" dirty="0" err="1"/>
          </a:p>
        </p:txBody>
      </p:sp>
    </p:spTree>
    <p:extLst>
      <p:ext uri="{BB962C8B-B14F-4D97-AF65-F5344CB8AC3E}">
        <p14:creationId xmlns:p14="http://schemas.microsoft.com/office/powerpoint/2010/main" val="260786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16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0150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Stages of a machine learning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2722"/>
            <a:ext cx="10515600" cy="4833628"/>
          </a:xfrm>
        </p:spPr>
        <p:txBody>
          <a:bodyPr>
            <a:normAutofit lnSpcReduction="10000"/>
          </a:bodyPr>
          <a:lstStyle/>
          <a:p>
            <a:pPr>
              <a:spcBef>
                <a:spcPts val="600"/>
              </a:spcBef>
            </a:pPr>
            <a:r>
              <a:rPr lang="en-US" sz="1800" dirty="0"/>
              <a:t>Define the problem: What do you intend to predict? What data is available? o What data is necessary to obtain?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Success metric: define an appropriate way to quantify how good the results are.</a:t>
            </a:r>
          </a:p>
          <a:p>
            <a:pPr>
              <a:spcBef>
                <a:spcPts val="600"/>
              </a:spcBef>
            </a:pPr>
            <a:endParaRPr lang="en-US" sz="18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1800" b="1" dirty="0"/>
              <a:t> 1. Exploratory analysis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Make your own hypotheses and plot your data!!</a:t>
            </a:r>
          </a:p>
          <a:p>
            <a:pPr>
              <a:spcBef>
                <a:spcPts val="600"/>
              </a:spcBef>
            </a:pPr>
            <a:endParaRPr lang="en-US" sz="105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1800" b="1" dirty="0"/>
              <a:t>2. Data preprocessing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Preprocess the data: apply the necessary transformations so that the data can be interpreted by the selected machine learning algorithm.</a:t>
            </a:r>
          </a:p>
          <a:p>
            <a:pPr marL="0" indent="0">
              <a:spcBef>
                <a:spcPts val="600"/>
              </a:spcBef>
              <a:buNone/>
            </a:pPr>
            <a:endParaRPr lang="en-US" sz="12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1800" b="1" dirty="0"/>
              <a:t>3. Model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Fit a first model capable of exceeding minimum results. For example, in classification problems, the minimum to overcome is the percentage of the majority class (the mode). In a regression model, the mean of the response variable.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Gradually improve the model by incorporating-creating new variables or optimizing the </a:t>
            </a:r>
            <a:r>
              <a:rPr lang="en-US" sz="1800" dirty="0" err="1"/>
              <a:t>hyperparameters</a:t>
            </a:r>
            <a:r>
              <a:rPr lang="en-US" sz="1800" dirty="0"/>
              <a:t>.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Evaluate the ability of the final model with the test set to have an estimate of the ability of the model when predicting new observations.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7989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 price prediction – frame 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3</a:t>
            </a:fld>
            <a:endParaRPr lang="es-ES" noProof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2014" y="1690688"/>
            <a:ext cx="4012457" cy="4351338"/>
          </a:xfrm>
        </p:spPr>
        <p:txBody>
          <a:bodyPr>
            <a:normAutofit/>
          </a:bodyPr>
          <a:lstStyle/>
          <a:p>
            <a:r>
              <a:rPr lang="en-US" sz="2000" dirty="0"/>
              <a:t>Define the problem: What do you intend to predict? What data is available? o What data is necessary to obtain?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-&gt; Build a model to predict the price of a house based on the following features: hypotheses</a:t>
            </a:r>
            <a:r>
              <a:rPr lang="es-ES" sz="2000" dirty="0"/>
              <a:t>?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2700" y="4403755"/>
            <a:ext cx="12554700" cy="2454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3640"/>
          <a:stretch/>
        </p:blipFill>
        <p:spPr>
          <a:xfrm>
            <a:off x="4850657" y="1486707"/>
            <a:ext cx="6922243" cy="4592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4587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from the end: what’s a good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 performance measure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4</a:t>
            </a:fld>
            <a:endParaRPr lang="es-ES" noProof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18882"/>
          <a:stretch/>
        </p:blipFill>
        <p:spPr>
          <a:xfrm>
            <a:off x="8610600" y="1690688"/>
            <a:ext cx="3163568" cy="94857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169" y="2694720"/>
            <a:ext cx="9001031" cy="34822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6172" y="1627733"/>
            <a:ext cx="2921399" cy="94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8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1. Exploratory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each column</a:t>
            </a:r>
          </a:p>
          <a:p>
            <a:r>
              <a:rPr lang="en-US" dirty="0"/>
              <a:t>Number of observations, missing values and outliers</a:t>
            </a:r>
          </a:p>
          <a:p>
            <a:r>
              <a:rPr lang="en-US" dirty="0"/>
              <a:t>Response variable </a:t>
            </a:r>
            <a:r>
              <a:rPr lang="en-US" dirty="0">
                <a:sym typeface="Wingdings" panose="05000000000000000000" pitchFamily="2" charset="2"/>
              </a:rPr>
              <a:t> power transformations</a:t>
            </a:r>
            <a:endParaRPr lang="en-US" dirty="0"/>
          </a:p>
          <a:p>
            <a:r>
              <a:rPr lang="en-US" dirty="0"/>
              <a:t>Numerical variables</a:t>
            </a:r>
          </a:p>
          <a:p>
            <a:r>
              <a:rPr lang="en-US" dirty="0"/>
              <a:t>Numerical variables correlation</a:t>
            </a:r>
          </a:p>
          <a:p>
            <a:r>
              <a:rPr lang="en-US" dirty="0"/>
              <a:t>Qualitative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02654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and test division </a:t>
            </a:r>
            <a:r>
              <a:rPr lang="en-US" dirty="0">
                <a:sym typeface="Wingdings" panose="05000000000000000000" pitchFamily="2" charset="2"/>
              </a:rPr>
              <a:t> evaluation in CV</a:t>
            </a:r>
            <a:endParaRPr lang="en-US" dirty="0"/>
          </a:p>
          <a:p>
            <a:r>
              <a:rPr lang="en-US" dirty="0"/>
              <a:t>Imputation of missing values</a:t>
            </a:r>
          </a:p>
          <a:p>
            <a:r>
              <a:rPr lang="en-US" dirty="0"/>
              <a:t>Exclusion of variables with variance close to zero</a:t>
            </a:r>
          </a:p>
          <a:p>
            <a:r>
              <a:rPr lang="en-US" dirty="0"/>
              <a:t>Power transformations</a:t>
            </a:r>
          </a:p>
          <a:p>
            <a:r>
              <a:rPr lang="en-US" dirty="0"/>
              <a:t>Standardization and scaling of numerical variables</a:t>
            </a:r>
          </a:p>
          <a:p>
            <a:r>
              <a:rPr lang="en-US" dirty="0" err="1"/>
              <a:t>Binarization</a:t>
            </a:r>
            <a:r>
              <a:rPr lang="en-US" dirty="0"/>
              <a:t> of qualitative variables</a:t>
            </a:r>
          </a:p>
          <a:p>
            <a:r>
              <a:rPr lang="en-US" dirty="0"/>
              <a:t>Pipeline and </a:t>
            </a:r>
            <a:r>
              <a:rPr lang="en-US" dirty="0" err="1"/>
              <a:t>ColumnTransformer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25584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and test division </a:t>
            </a:r>
            <a:r>
              <a:rPr lang="en-US" dirty="0">
                <a:sym typeface="Wingdings" panose="05000000000000000000" pitchFamily="2" charset="2"/>
              </a:rPr>
              <a:t> evaluation in CV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7</a:t>
            </a:fld>
            <a:endParaRPr lang="es-ES" noProof="0"/>
          </a:p>
        </p:txBody>
      </p:sp>
      <p:sp>
        <p:nvSpPr>
          <p:cNvPr id="5" name="Rectangle 4"/>
          <p:cNvSpPr/>
          <p:nvPr/>
        </p:nvSpPr>
        <p:spPr>
          <a:xfrm>
            <a:off x="4794330" y="5807631"/>
            <a:ext cx="2346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10-fold </a:t>
            </a:r>
            <a:r>
              <a:rPr lang="en-US" b="1" dirty="0" err="1"/>
              <a:t>crossvalidation</a:t>
            </a:r>
            <a:endParaRPr lang="en-US" b="1" dirty="0"/>
          </a:p>
        </p:txBody>
      </p:sp>
      <p:pic>
        <p:nvPicPr>
          <p:cNvPr id="8" name="Picture 2" descr="Clase 6 Machine Learn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74" r="32739" b="14282"/>
          <a:stretch/>
        </p:blipFill>
        <p:spPr bwMode="auto">
          <a:xfrm>
            <a:off x="3712026" y="1907351"/>
            <a:ext cx="5094515" cy="94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707572" y="3592355"/>
            <a:ext cx="107333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Prepare the strategy to evaluate the model: separate the observations into a training set, a validation set (or cross-validation) and a test set. </a:t>
            </a:r>
            <a:r>
              <a:rPr lang="en-US" sz="2400" b="1" dirty="0"/>
              <a:t>It is very important to ensure that no information from the test set participates in the model training process.</a:t>
            </a:r>
          </a:p>
        </p:txBody>
      </p:sp>
    </p:spTree>
    <p:extLst>
      <p:ext uri="{BB962C8B-B14F-4D97-AF65-F5344CB8AC3E}">
        <p14:creationId xmlns:p14="http://schemas.microsoft.com/office/powerpoint/2010/main" val="832628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and test division </a:t>
            </a:r>
            <a:r>
              <a:rPr lang="en-US" dirty="0">
                <a:sym typeface="Wingdings" panose="05000000000000000000" pitchFamily="2" charset="2"/>
              </a:rPr>
              <a:t> evaluation in CV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8</a:t>
            </a:fld>
            <a:endParaRPr lang="es-ES" noProof="0"/>
          </a:p>
        </p:txBody>
      </p:sp>
      <p:sp>
        <p:nvSpPr>
          <p:cNvPr id="5" name="Rectangle 4"/>
          <p:cNvSpPr/>
          <p:nvPr/>
        </p:nvSpPr>
        <p:spPr>
          <a:xfrm>
            <a:off x="4794330" y="5807631"/>
            <a:ext cx="2346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10-fold </a:t>
            </a:r>
            <a:r>
              <a:rPr lang="en-US" b="1" dirty="0" err="1"/>
              <a:t>crossvalidation</a:t>
            </a:r>
            <a:endParaRPr lang="en-US" b="1" dirty="0"/>
          </a:p>
        </p:txBody>
      </p:sp>
      <p:pic>
        <p:nvPicPr>
          <p:cNvPr id="8" name="Picture 2" descr="Clase 6 Machine Learn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74" r="32739" b="14282"/>
          <a:stretch/>
        </p:blipFill>
        <p:spPr bwMode="auto">
          <a:xfrm>
            <a:off x="3712026" y="1907351"/>
            <a:ext cx="5094515" cy="94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 rot="16200000">
            <a:off x="5494491" y="916699"/>
            <a:ext cx="1529586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b="1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712027" y="3395405"/>
            <a:ext cx="5388430" cy="2461955"/>
            <a:chOff x="3712027" y="3395405"/>
            <a:chExt cx="5388430" cy="2461955"/>
          </a:xfrm>
        </p:grpSpPr>
        <p:pic>
          <p:nvPicPr>
            <p:cNvPr id="3074" name="Picture 2" descr="Clase 6 Machine Learni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739" b="37496"/>
            <a:stretch/>
          </p:blipFill>
          <p:spPr bwMode="auto">
            <a:xfrm>
              <a:off x="3712027" y="3395405"/>
              <a:ext cx="5094515" cy="2461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7836639" y="4572000"/>
              <a:ext cx="1263818" cy="12853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2" descr="Clase 6 Machine Learn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8" t="69540" r="46241" b="14707"/>
          <a:stretch/>
        </p:blipFill>
        <p:spPr bwMode="auto">
          <a:xfrm>
            <a:off x="8027676" y="5547117"/>
            <a:ext cx="881743" cy="62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/>
          <p:cNvCxnSpPr/>
          <p:nvPr/>
        </p:nvCxnSpPr>
        <p:spPr>
          <a:xfrm>
            <a:off x="7532866" y="5508171"/>
            <a:ext cx="446363" cy="29946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284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of missing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172" y="1825625"/>
            <a:ext cx="3459086" cy="4351338"/>
          </a:xfrm>
        </p:spPr>
        <p:txBody>
          <a:bodyPr/>
          <a:lstStyle/>
          <a:p>
            <a:r>
              <a:rPr lang="en-US" dirty="0"/>
              <a:t>Ideas??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s-ES" noProof="0" smtClean="0"/>
              <a:pPr rtl="0"/>
              <a:t>9</a:t>
            </a:fld>
            <a:endParaRPr lang="es-ES" noProof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7892"/>
          <a:stretch/>
        </p:blipFill>
        <p:spPr>
          <a:xfrm>
            <a:off x="3145970" y="1379294"/>
            <a:ext cx="7434944" cy="469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2021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CNUN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962B34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TECNUN">
      <a:majorFont>
        <a:latin typeface="Rotis SansSerif Std"/>
        <a:ea typeface=""/>
        <a:cs typeface=""/>
      </a:majorFont>
      <a:minorFont>
        <a:latin typeface="Rotis SansSerif 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11280</TotalTime>
  <Words>481</Words>
  <Application>Microsoft Office PowerPoint</Application>
  <PresentationFormat>Panorámica</PresentationFormat>
  <Paragraphs>83</Paragraphs>
  <Slides>16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Cambria</vt:lpstr>
      <vt:lpstr>Rotis SansSerif Std</vt:lpstr>
      <vt:lpstr>Rotis SansSerif Std Light</vt:lpstr>
      <vt:lpstr>Tema de Office</vt:lpstr>
      <vt:lpstr>End-to-end ML Project House price prediction</vt:lpstr>
      <vt:lpstr>Stages of a machine learning problem</vt:lpstr>
      <vt:lpstr>House price prediction – frame the problem</vt:lpstr>
      <vt:lpstr>Start from the end: what’s a good solution</vt:lpstr>
      <vt:lpstr> 1. Exploratory analysis</vt:lpstr>
      <vt:lpstr>2. Data preprocessing</vt:lpstr>
      <vt:lpstr>Train and test division  evaluation in CV</vt:lpstr>
      <vt:lpstr>Train and test division  evaluation in CV</vt:lpstr>
      <vt:lpstr>Imputation of missing values</vt:lpstr>
      <vt:lpstr>Imputation of missing values</vt:lpstr>
      <vt:lpstr>Power transformations</vt:lpstr>
      <vt:lpstr>Power transformations</vt:lpstr>
      <vt:lpstr>3. Model</vt:lpstr>
      <vt:lpstr>Sklearn. [..]</vt:lpstr>
      <vt:lpstr>End-to-end ML Project House price prediction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fcarazo@tecnun.es</dc:creator>
  <cp:lastModifiedBy>Carazo, Fernando</cp:lastModifiedBy>
  <cp:revision>73</cp:revision>
  <cp:lastPrinted>2019-01-23T13:17:06Z</cp:lastPrinted>
  <dcterms:created xsi:type="dcterms:W3CDTF">2019-01-23T08:33:55Z</dcterms:created>
  <dcterms:modified xsi:type="dcterms:W3CDTF">2021-10-13T11:53:18Z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

<file path=docProps/thumbnail.jpeg>
</file>